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sldIdLst>
    <p:sldId id="256" r:id="rId2"/>
    <p:sldId id="257" r:id="rId3"/>
    <p:sldId id="262" r:id="rId4"/>
    <p:sldId id="263" r:id="rId5"/>
    <p:sldId id="264" r:id="rId6"/>
    <p:sldId id="265" r:id="rId7"/>
    <p:sldId id="266" r:id="rId8"/>
    <p:sldId id="267" r:id="rId9"/>
    <p:sldId id="269" r:id="rId10"/>
    <p:sldId id="307" r:id="rId11"/>
    <p:sldId id="271" r:id="rId12"/>
    <p:sldId id="308" r:id="rId13"/>
    <p:sldId id="309" r:id="rId14"/>
    <p:sldId id="310" r:id="rId15"/>
    <p:sldId id="311" r:id="rId16"/>
    <p:sldId id="31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3"/>
    <p:restoredTop sz="88878" autoAdjust="0"/>
  </p:normalViewPr>
  <p:slideViewPr>
    <p:cSldViewPr snapToGrid="0" snapToObjects="1">
      <p:cViewPr varScale="1">
        <p:scale>
          <a:sx n="92" d="100"/>
          <a:sy n="92" d="100"/>
        </p:scale>
        <p:origin x="64" y="1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833D0770-AA4B-784A-8041-739C954F7EC7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5023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161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64327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03284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5325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3564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2114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05411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6575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076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1596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2787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9553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4917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21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9272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438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33D0770-AA4B-784A-8041-739C954F7EC7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965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Chapter 7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02288" y="3559625"/>
            <a:ext cx="6995888" cy="1513117"/>
          </a:xfrm>
        </p:spPr>
        <p:txBody>
          <a:bodyPr>
            <a:noAutofit/>
          </a:bodyPr>
          <a:lstStyle/>
          <a:p>
            <a:r>
              <a:rPr lang="en-US" sz="4000" b="1" dirty="0"/>
              <a:t>Making the Best of the Job You Have as You Get from 9 to 5</a:t>
            </a:r>
            <a:endParaRPr lang="en-US" sz="3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494493" y="4968704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1123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Company Loyalty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2" y="2418432"/>
            <a:ext cx="9601196" cy="34513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There </a:t>
            </a:r>
            <a:r>
              <a:rPr lang="en-US" dirty="0"/>
              <a:t>is </a:t>
            </a:r>
            <a:r>
              <a:rPr lang="en-US" b="1" dirty="0"/>
              <a:t>narrow company loyalty </a:t>
            </a:r>
            <a:r>
              <a:rPr lang="en-US" dirty="0"/>
              <a:t>and </a:t>
            </a:r>
            <a:r>
              <a:rPr lang="en-US" b="1" dirty="0"/>
              <a:t>broad company loyalty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The narrow definition pertains to employment: the </a:t>
            </a:r>
            <a:r>
              <a:rPr lang="en-US" dirty="0" smtClean="0"/>
              <a:t>loyal employee </a:t>
            </a:r>
            <a:r>
              <a:rPr lang="en-US" dirty="0"/>
              <a:t>sticks with the company instead of looking </a:t>
            </a:r>
            <a:r>
              <a:rPr lang="en-US" dirty="0" smtClean="0"/>
              <a:t>for work </a:t>
            </a:r>
            <a:r>
              <a:rPr lang="en-US" dirty="0"/>
              <a:t>elsewhere, especially during economic booms </a:t>
            </a:r>
            <a:r>
              <a:rPr lang="en-US" dirty="0" smtClean="0"/>
              <a:t>when jobs </a:t>
            </a:r>
            <a:r>
              <a:rPr lang="en-US" dirty="0"/>
              <a:t>are plentiful and moving on is easy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/>
              <a:t>The broad definition of company loyalty goes </a:t>
            </a:r>
            <a:r>
              <a:rPr lang="en-US" dirty="0" smtClean="0"/>
              <a:t>beyond employment </a:t>
            </a:r>
            <a:r>
              <a:rPr lang="en-US" dirty="0"/>
              <a:t>questions and measures an </a:t>
            </a:r>
            <a:r>
              <a:rPr lang="en-US" dirty="0" smtClean="0"/>
              <a:t>employee’s willingness </a:t>
            </a:r>
            <a:r>
              <a:rPr lang="en-US" dirty="0"/>
              <a:t>to sacrifice income, leisure time, </a:t>
            </a:r>
            <a:r>
              <a:rPr lang="en-US" dirty="0" smtClean="0"/>
              <a:t>personal relationships</a:t>
            </a:r>
            <a:r>
              <a:rPr lang="en-US" dirty="0"/>
              <a:t>, family responsibilities, and general </a:t>
            </a:r>
            <a:r>
              <a:rPr lang="en-US" dirty="0" smtClean="0"/>
              <a:t>life aspirations </a:t>
            </a:r>
            <a:r>
              <a:rPr lang="en-US" dirty="0"/>
              <a:t>in the name of the organization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26024" y="5869802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92980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Three Degrees of Loyalty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9503" y="2556932"/>
            <a:ext cx="10405242" cy="33189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The three degrees of company loyalty are </a:t>
            </a:r>
            <a:r>
              <a:rPr lang="en-US" dirty="0" smtClean="0"/>
              <a:t>obedience loyalty </a:t>
            </a:r>
            <a:r>
              <a:rPr lang="en-US" dirty="0"/>
              <a:t>(the worker exists to serve the </a:t>
            </a:r>
            <a:r>
              <a:rPr lang="en-US" dirty="0" smtClean="0"/>
              <a:t>organization’s interests</a:t>
            </a:r>
            <a:r>
              <a:rPr lang="en-US" dirty="0"/>
              <a:t>), balanced loyalty (workers and </a:t>
            </a:r>
            <a:r>
              <a:rPr lang="en-US" dirty="0" smtClean="0"/>
              <a:t>organizations share </a:t>
            </a:r>
            <a:r>
              <a:rPr lang="en-US" dirty="0"/>
              <a:t>interests), and free agency (the organization </a:t>
            </a:r>
            <a:r>
              <a:rPr lang="en-US" dirty="0" smtClean="0"/>
              <a:t>exists to </a:t>
            </a:r>
            <a:r>
              <a:rPr lang="en-US" dirty="0"/>
              <a:t>serve the worker’s interests).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526024" y="5869802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935060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Bringing the Office Home: High-Stress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9503" y="2556932"/>
            <a:ext cx="10405242" cy="331893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The four </a:t>
            </a:r>
            <a:r>
              <a:rPr lang="en-US" dirty="0"/>
              <a:t>issues arising in most workplaces </a:t>
            </a:r>
            <a:r>
              <a:rPr lang="en-US" dirty="0" smtClean="0"/>
              <a:t>sooner or </a:t>
            </a:r>
            <a:r>
              <a:rPr lang="en-US" dirty="0"/>
              <a:t>later are stress, sex, status, and slacking off. Starting </a:t>
            </a:r>
            <a:r>
              <a:rPr lang="en-US" dirty="0" smtClean="0"/>
              <a:t>with stress</a:t>
            </a:r>
            <a:r>
              <a:rPr lang="en-US" dirty="0"/>
              <a:t>, what happens if the workday doesn’t end when </a:t>
            </a:r>
            <a:r>
              <a:rPr lang="en-US" dirty="0" smtClean="0"/>
              <a:t>the workday </a:t>
            </a:r>
            <a:r>
              <a:rPr lang="en-US" dirty="0"/>
              <a:t>ends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/>
              <a:t>M</a:t>
            </a:r>
            <a:r>
              <a:rPr lang="en-US" dirty="0" smtClean="0"/>
              <a:t>ore </a:t>
            </a:r>
            <a:r>
              <a:rPr lang="en-US" dirty="0"/>
              <a:t>specific questions that could be asked on the </a:t>
            </a:r>
            <a:r>
              <a:rPr lang="en-US" dirty="0" smtClean="0"/>
              <a:t>way to </a:t>
            </a:r>
            <a:r>
              <a:rPr lang="en-US" dirty="0"/>
              <a:t>pinning down the ethics of stress:</a:t>
            </a:r>
          </a:p>
          <a:p>
            <a:r>
              <a:rPr lang="en-US" dirty="0" smtClean="0"/>
              <a:t>What </a:t>
            </a:r>
            <a:r>
              <a:rPr lang="en-US" dirty="0"/>
              <a:t>positive returns, exactly, am I getting from </a:t>
            </a:r>
            <a:r>
              <a:rPr lang="en-US" dirty="0" smtClean="0"/>
              <a:t>my stressful </a:t>
            </a:r>
            <a:r>
              <a:rPr lang="en-US" dirty="0"/>
              <a:t>job?</a:t>
            </a:r>
          </a:p>
          <a:p>
            <a:r>
              <a:rPr lang="en-US" dirty="0" smtClean="0"/>
              <a:t>Are </a:t>
            </a:r>
            <a:r>
              <a:rPr lang="en-US" dirty="0"/>
              <a:t>there prospects for reduced stress in the future?</a:t>
            </a:r>
          </a:p>
          <a:p>
            <a:r>
              <a:rPr lang="en-US" dirty="0" smtClean="0"/>
              <a:t>What </a:t>
            </a:r>
            <a:r>
              <a:rPr lang="en-US" dirty="0"/>
              <a:t>are the costs of the stress? Is it affecting </a:t>
            </a:r>
            <a:r>
              <a:rPr lang="en-US" dirty="0" smtClean="0"/>
              <a:t>my weight</a:t>
            </a:r>
            <a:r>
              <a:rPr lang="en-US" dirty="0"/>
              <a:t>, my leisure time, my friends, my marriage </a:t>
            </a:r>
            <a:r>
              <a:rPr lang="en-US" dirty="0" smtClean="0"/>
              <a:t>and family</a:t>
            </a:r>
            <a:r>
              <a:rPr lang="en-US" dirty="0"/>
              <a:t>?</a:t>
            </a:r>
          </a:p>
          <a:p>
            <a:r>
              <a:rPr lang="en-US" dirty="0" smtClean="0"/>
              <a:t>Who </a:t>
            </a:r>
            <a:r>
              <a:rPr lang="en-US" dirty="0"/>
              <a:t>is affected? Is anyone else suffering stress </a:t>
            </a:r>
            <a:r>
              <a:rPr lang="en-US" dirty="0" smtClean="0"/>
              <a:t>because I’m </a:t>
            </a:r>
            <a:r>
              <a:rPr lang="en-US" dirty="0"/>
              <a:t>stressed out? Are people suffering from my stress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526024" y="5869802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647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Test Your Knowledge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1. What are some of the ways stress at work can </a:t>
            </a:r>
            <a:r>
              <a:rPr lang="en-US" dirty="0" smtClean="0"/>
              <a:t>cause unhappiness </a:t>
            </a:r>
            <a:r>
              <a:rPr lang="en-US" dirty="0"/>
              <a:t>in life?</a:t>
            </a:r>
          </a:p>
          <a:p>
            <a:pPr marL="0" indent="0">
              <a:buNone/>
            </a:pPr>
            <a:r>
              <a:rPr lang="en-US" dirty="0"/>
              <a:t>2. Why the office is an important scene of romance </a:t>
            </a:r>
            <a:r>
              <a:rPr lang="en-US" dirty="0" smtClean="0"/>
              <a:t>in today’s </a:t>
            </a:r>
            <a:r>
              <a:rPr lang="en-US" dirty="0"/>
              <a:t>world?</a:t>
            </a:r>
          </a:p>
          <a:p>
            <a:pPr marL="0" indent="0">
              <a:buNone/>
            </a:pPr>
            <a:r>
              <a:rPr lang="en-US" dirty="0"/>
              <a:t>3. What do you imagine the rewards of status to be?</a:t>
            </a:r>
          </a:p>
          <a:p>
            <a:pPr marL="0" indent="0">
              <a:buNone/>
            </a:pPr>
            <a:r>
              <a:rPr lang="en-US" dirty="0"/>
              <a:t>4. What kind of work contract would </a:t>
            </a:r>
            <a:r>
              <a:rPr lang="en-US" dirty="0" smtClean="0"/>
              <a:t>encourage </a:t>
            </a:r>
            <a:r>
              <a:rPr lang="en-US" dirty="0" err="1" smtClean="0"/>
              <a:t>slackerism</a:t>
            </a:r>
            <a:r>
              <a:rPr lang="en-US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75650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Case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/>
              <a:t>Loyal to the Badge</a:t>
            </a:r>
          </a:p>
          <a:p>
            <a:pPr marL="0" indent="0">
              <a:buNone/>
            </a:pPr>
            <a:r>
              <a:rPr lang="en-US" dirty="0"/>
              <a:t>When police officer April Leatherwood went undercover </a:t>
            </a:r>
            <a:r>
              <a:rPr lang="en-US" dirty="0" smtClean="0"/>
              <a:t>in Memphis</a:t>
            </a:r>
            <a:r>
              <a:rPr lang="en-US" dirty="0"/>
              <a:t>, she changed her name to Summer Smith. </a:t>
            </a:r>
            <a:r>
              <a:rPr lang="en-US" dirty="0" smtClean="0"/>
              <a:t>She didn’t </a:t>
            </a:r>
            <a:r>
              <a:rPr lang="en-US" dirty="0"/>
              <a:t>change her socks for a year—no showers or </a:t>
            </a:r>
            <a:r>
              <a:rPr lang="en-US" dirty="0" smtClean="0"/>
              <a:t>brushing her </a:t>
            </a:r>
            <a:r>
              <a:rPr lang="en-US" dirty="0"/>
              <a:t>teeth </a:t>
            </a:r>
            <a:r>
              <a:rPr lang="en-US" dirty="0" smtClean="0"/>
              <a:t>either. </a:t>
            </a:r>
          </a:p>
          <a:p>
            <a:pPr marL="0" indent="0">
              <a:buNone/>
            </a:pPr>
            <a:r>
              <a:rPr lang="en-US" dirty="0" smtClean="0"/>
              <a:t>Her </a:t>
            </a:r>
            <a:r>
              <a:rPr lang="en-US" dirty="0"/>
              <a:t>daily routine was to hang out on the street smoking </a:t>
            </a:r>
            <a:r>
              <a:rPr lang="en-US" dirty="0" smtClean="0"/>
              <a:t>and trying </a:t>
            </a:r>
            <a:r>
              <a:rPr lang="en-US" dirty="0"/>
              <a:t>to befriend drug addicts. They’d take her to </a:t>
            </a:r>
            <a:r>
              <a:rPr lang="en-US" dirty="0" smtClean="0"/>
              <a:t>their dealers</a:t>
            </a:r>
            <a:r>
              <a:rPr lang="en-US" dirty="0"/>
              <a:t>, where she’d make a buy and then try to find out </a:t>
            </a:r>
            <a:r>
              <a:rPr lang="en-US" dirty="0" smtClean="0"/>
              <a:t>who was </a:t>
            </a:r>
            <a:r>
              <a:rPr lang="en-US" dirty="0"/>
              <a:t>the next person up the ladder. Her work resulted in </a:t>
            </a:r>
            <a:r>
              <a:rPr lang="en-US" dirty="0" smtClean="0"/>
              <a:t>about three </a:t>
            </a:r>
            <a:r>
              <a:rPr lang="en-US" dirty="0"/>
              <a:t>hundred arrests, everyone from two-bit drug sellers </a:t>
            </a:r>
            <a:r>
              <a:rPr lang="en-US" dirty="0" smtClean="0"/>
              <a:t>to major </a:t>
            </a:r>
            <a:r>
              <a:rPr lang="en-US" dirty="0"/>
              <a:t>movers who organized the street-level crime </a:t>
            </a:r>
            <a:r>
              <a:rPr lang="en-US" dirty="0" smtClean="0"/>
              <a:t>from luxury apartments. </a:t>
            </a:r>
          </a:p>
          <a:p>
            <a:pPr marL="0" indent="0">
              <a:buNone/>
            </a:pPr>
            <a:r>
              <a:rPr lang="en-US" dirty="0" smtClean="0"/>
              <a:t>Why’d </a:t>
            </a:r>
            <a:r>
              <a:rPr lang="en-US" dirty="0"/>
              <a:t>she do it? According to the newspaper article </a:t>
            </a:r>
            <a:r>
              <a:rPr lang="en-US" dirty="0" smtClean="0"/>
              <a:t>relating her </a:t>
            </a:r>
            <a:r>
              <a:rPr lang="en-US" dirty="0"/>
              <a:t>story, she loved the camaraderie of the department </a:t>
            </a:r>
            <a:r>
              <a:rPr lang="en-US" dirty="0" smtClean="0"/>
              <a:t>and its </a:t>
            </a:r>
            <a:r>
              <a:rPr lang="en-US" dirty="0"/>
              <a:t>protect-and-serve </a:t>
            </a:r>
            <a:r>
              <a:rPr lang="en-US" dirty="0" smtClean="0"/>
              <a:t>mission. </a:t>
            </a:r>
          </a:p>
          <a:p>
            <a:pPr marL="0" indent="0">
              <a:buNone/>
            </a:pPr>
            <a:r>
              <a:rPr lang="en-US" dirty="0" smtClean="0"/>
              <a:t>When </a:t>
            </a:r>
            <a:r>
              <a:rPr lang="en-US" dirty="0"/>
              <a:t>she emerged from the undercover program, she </a:t>
            </a:r>
            <a:r>
              <a:rPr lang="en-US" dirty="0" smtClean="0"/>
              <a:t>was promoted </a:t>
            </a:r>
            <a:r>
              <a:rPr lang="en-US" dirty="0"/>
              <a:t>to detective. Unfortunately, her </a:t>
            </a:r>
            <a:r>
              <a:rPr lang="en-US" dirty="0" smtClean="0"/>
              <a:t>three-year romantic </a:t>
            </a:r>
            <a:r>
              <a:rPr lang="en-US" dirty="0"/>
              <a:t>partner had moved on, and it was difficult to </a:t>
            </a:r>
            <a:r>
              <a:rPr lang="en-US" dirty="0" smtClean="0"/>
              <a:t>get the </a:t>
            </a:r>
            <a:r>
              <a:rPr lang="en-US" dirty="0"/>
              <a:t>bad memories out of her mind. Still, when the </a:t>
            </a:r>
            <a:r>
              <a:rPr lang="en-US" dirty="0" smtClean="0"/>
              <a:t>reporter asked </a:t>
            </a:r>
            <a:r>
              <a:rPr lang="en-US" dirty="0"/>
              <a:t>whether she’d do it again, she said, “Yeah</a:t>
            </a:r>
            <a:r>
              <a:rPr lang="en-US" dirty="0" smtClean="0"/>
              <a:t>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452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Case </a:t>
            </a:r>
            <a:r>
              <a:rPr lang="en-US" b="1" dirty="0" smtClean="0"/>
              <a:t>Study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1. The two ideas on which company </a:t>
            </a:r>
            <a:r>
              <a:rPr lang="en-US" dirty="0" smtClean="0"/>
              <a:t>loyalty—or organizational </a:t>
            </a:r>
            <a:r>
              <a:rPr lang="en-US" dirty="0"/>
              <a:t>loyalty to broaden the title—is built </a:t>
            </a:r>
            <a:r>
              <a:rPr lang="en-US" dirty="0" smtClean="0"/>
              <a:t>are the </a:t>
            </a:r>
            <a:r>
              <a:rPr lang="en-US" dirty="0"/>
              <a:t>following: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An </a:t>
            </a:r>
            <a:r>
              <a:rPr lang="en-US" dirty="0"/>
              <a:t>attachment to the organization that is </a:t>
            </a:r>
            <a:r>
              <a:rPr lang="en-US" dirty="0" smtClean="0"/>
              <a:t>non-instrumental, meaning </a:t>
            </a:r>
            <a:r>
              <a:rPr lang="en-US" dirty="0"/>
              <a:t>the attachment is </a:t>
            </a:r>
            <a:r>
              <a:rPr lang="en-US" dirty="0" smtClean="0"/>
              <a:t>not 	maintained </a:t>
            </a:r>
            <a:r>
              <a:rPr lang="en-US" dirty="0"/>
              <a:t>only because it serves the </a:t>
            </a:r>
            <a:r>
              <a:rPr lang="en-US" dirty="0" smtClean="0"/>
              <a:t>employee’s concrete </a:t>
            </a:r>
            <a:r>
              <a:rPr lang="en-US" dirty="0"/>
              <a:t>interests, such as the need for a </a:t>
            </a:r>
            <a:r>
              <a:rPr lang="en-US" dirty="0" smtClean="0"/>
              <a:t>	salary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A </a:t>
            </a:r>
            <a:r>
              <a:rPr lang="en-US" dirty="0"/>
              <a:t>deposited value in the organization that </a:t>
            </a:r>
            <a:r>
              <a:rPr lang="en-US" dirty="0" smtClean="0"/>
              <a:t>goes beyond </a:t>
            </a:r>
            <a:r>
              <a:rPr lang="en-US" dirty="0"/>
              <a:t>any individual and their </a:t>
            </a:r>
            <a:r>
              <a:rPr lang="en-US" dirty="0" smtClean="0"/>
              <a:t>	attachment</a:t>
            </a:r>
            <a:r>
              <a:rPr lang="en-US" dirty="0"/>
              <a:t>: </a:t>
            </a:r>
            <a:r>
              <a:rPr lang="en-US" dirty="0" smtClean="0"/>
              <a:t>the organization’s </a:t>
            </a:r>
            <a:r>
              <a:rPr lang="en-US" dirty="0"/>
              <a:t>value continues even without </a:t>
            </a:r>
            <a:r>
              <a:rPr lang="en-US" dirty="0" smtClean="0"/>
              <a:t>those who </a:t>
            </a:r>
            <a:r>
              <a:rPr lang="en-US" dirty="0"/>
              <a:t>currently feel </a:t>
            </a:r>
            <a:r>
              <a:rPr lang="en-US" dirty="0" smtClean="0"/>
              <a:t>it. 	How </a:t>
            </a:r>
            <a:r>
              <a:rPr lang="en-US" dirty="0"/>
              <a:t>are these ideas manifested in the case of </a:t>
            </a:r>
            <a:r>
              <a:rPr lang="en-US" dirty="0" smtClean="0"/>
              <a:t>April Leatherwood</a:t>
            </a:r>
            <a:r>
              <a:rPr lang="en-US" dirty="0"/>
              <a:t>?</a:t>
            </a:r>
          </a:p>
          <a:p>
            <a:pPr marL="0" indent="0">
              <a:buNone/>
            </a:pPr>
            <a:r>
              <a:rPr lang="en-US" dirty="0"/>
              <a:t>2. Three measures on the scale of loyalty </a:t>
            </a:r>
            <a:r>
              <a:rPr lang="en-US" dirty="0" smtClean="0"/>
              <a:t>intensity are </a:t>
            </a:r>
            <a:r>
              <a:rPr lang="en-US" i="1" dirty="0"/>
              <a:t>obedience loyalty</a:t>
            </a:r>
            <a:r>
              <a:rPr lang="en-US" dirty="0"/>
              <a:t>, </a:t>
            </a:r>
            <a:r>
              <a:rPr lang="en-US" i="1" dirty="0"/>
              <a:t>balanced loyalty</a:t>
            </a:r>
            <a:r>
              <a:rPr lang="en-US" dirty="0"/>
              <a:t>, and </a:t>
            </a:r>
            <a:r>
              <a:rPr lang="en-US" i="1" dirty="0"/>
              <a:t>free agency</a:t>
            </a:r>
            <a:r>
              <a:rPr lang="en-US" dirty="0"/>
              <a:t>. </a:t>
            </a:r>
            <a:r>
              <a:rPr lang="en-US" dirty="0" smtClean="0"/>
              <a:t>Given what </a:t>
            </a:r>
            <a:r>
              <a:rPr lang="en-US" dirty="0"/>
              <a:t>you’ve read about Leatherwood, where would </a:t>
            </a:r>
            <a:r>
              <a:rPr lang="en-US" dirty="0" smtClean="0"/>
              <a:t>you put </a:t>
            </a:r>
            <a:r>
              <a:rPr lang="en-US" dirty="0"/>
              <a:t>her on this scale? Why?</a:t>
            </a:r>
          </a:p>
        </p:txBody>
      </p:sp>
    </p:spTree>
    <p:extLst>
      <p:ext uri="{BB962C8B-B14F-4D97-AF65-F5344CB8AC3E}">
        <p14:creationId xmlns:p14="http://schemas.microsoft.com/office/powerpoint/2010/main" val="412657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Case </a:t>
            </a:r>
            <a:r>
              <a:rPr lang="en-US" b="1" dirty="0" smtClean="0"/>
              <a:t>Study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3. Think about one of the career lines you’re </a:t>
            </a:r>
            <a:r>
              <a:rPr lang="en-US" dirty="0" smtClean="0"/>
              <a:t>considering, or </a:t>
            </a:r>
            <a:r>
              <a:rPr lang="en-US" dirty="0"/>
              <a:t>the one you’re currently on, and imagine </a:t>
            </a:r>
            <a:r>
              <a:rPr lang="en-US" dirty="0" smtClean="0"/>
              <a:t>your company </a:t>
            </a:r>
            <a:r>
              <a:rPr lang="en-US" dirty="0"/>
              <a:t>loyalty was similar to Leatherwood’s.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What </a:t>
            </a:r>
            <a:r>
              <a:rPr lang="en-US" dirty="0"/>
              <a:t>kinds of sacrifices do you imagine you’d </a:t>
            </a:r>
            <a:r>
              <a:rPr lang="en-US" dirty="0" smtClean="0"/>
              <a:t>make for </a:t>
            </a:r>
            <a:r>
              <a:rPr lang="en-US" dirty="0"/>
              <a:t>the organization?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Thinking </a:t>
            </a:r>
            <a:r>
              <a:rPr lang="en-US" dirty="0"/>
              <a:t>about yourself, really, would you be </a:t>
            </a:r>
            <a:r>
              <a:rPr lang="en-US" dirty="0" smtClean="0"/>
              <a:t>able to </a:t>
            </a:r>
            <a:r>
              <a:rPr lang="en-US" dirty="0"/>
              <a:t>make those sacrifices?</a:t>
            </a:r>
          </a:p>
          <a:p>
            <a:pPr marL="0" indent="0">
              <a:buNone/>
            </a:pPr>
            <a:r>
              <a:rPr lang="en-US" dirty="0"/>
              <a:t>4. Leatherwood’s pay is not high, about $50,000 a </a:t>
            </a:r>
            <a:r>
              <a:rPr lang="en-US" dirty="0" smtClean="0"/>
              <a:t>year. That </a:t>
            </a:r>
            <a:r>
              <a:rPr lang="en-US" dirty="0"/>
              <a:t>works out to about $7 an hour for the </a:t>
            </a:r>
            <a:r>
              <a:rPr lang="en-US" dirty="0" smtClean="0"/>
              <a:t>twelve undercover </a:t>
            </a:r>
            <a:r>
              <a:rPr lang="en-US" dirty="0"/>
              <a:t>months. Obviously she enjoyed no </a:t>
            </a:r>
            <a:r>
              <a:rPr lang="en-US" dirty="0" smtClean="0"/>
              <a:t>status while </a:t>
            </a:r>
            <a:r>
              <a:rPr lang="en-US" dirty="0"/>
              <a:t>she was undercover. Now, however, she </a:t>
            </a:r>
            <a:r>
              <a:rPr lang="en-US" dirty="0" smtClean="0"/>
              <a:t>has appeared </a:t>
            </a:r>
            <a:r>
              <a:rPr lang="en-US" dirty="0"/>
              <a:t>in the newspaper and made detective grade </a:t>
            </a:r>
            <a:r>
              <a:rPr lang="en-US" dirty="0" smtClean="0"/>
              <a:t>in the </a:t>
            </a:r>
            <a:r>
              <a:rPr lang="en-US" dirty="0"/>
              <a:t>department. In your opinion from what you’ve </a:t>
            </a:r>
            <a:r>
              <a:rPr lang="en-US" dirty="0" smtClean="0"/>
              <a:t>read, do </a:t>
            </a:r>
            <a:r>
              <a:rPr lang="en-US" dirty="0"/>
              <a:t>you believe she has acquired a level of status </a:t>
            </a:r>
            <a:r>
              <a:rPr lang="en-US" dirty="0" smtClean="0"/>
              <a:t>through her work?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If </a:t>
            </a:r>
            <a:r>
              <a:rPr lang="en-US" dirty="0"/>
              <a:t>she has acquired a status, how would you </a:t>
            </a:r>
            <a:r>
              <a:rPr lang="en-US" dirty="0" smtClean="0"/>
              <a:t>describe it</a:t>
            </a:r>
            <a:r>
              <a:rPr lang="en-US" dirty="0"/>
              <a:t>, what is it based on, how is it different </a:t>
            </a:r>
            <a:r>
              <a:rPr lang="en-US" dirty="0" smtClean="0"/>
              <a:t>	from the status </a:t>
            </a:r>
            <a:r>
              <a:rPr lang="en-US" dirty="0"/>
              <a:t>enjoyed by, say, a senator or a movie star?</a:t>
            </a:r>
          </a:p>
          <a:p>
            <a:pPr marL="0" indent="0">
              <a:buNone/>
            </a:pPr>
            <a:r>
              <a:rPr lang="en-US" dirty="0" smtClean="0"/>
              <a:t>	Does </a:t>
            </a:r>
            <a:r>
              <a:rPr lang="en-US" dirty="0"/>
              <a:t>this status—assuming she’s acquired </a:t>
            </a:r>
            <a:r>
              <a:rPr lang="en-US" dirty="0" smtClean="0"/>
              <a:t>it— compensate </a:t>
            </a:r>
            <a:r>
              <a:rPr lang="en-US" dirty="0"/>
              <a:t>what she suffered? Explain.</a:t>
            </a:r>
          </a:p>
        </p:txBody>
      </p:sp>
    </p:spTree>
    <p:extLst>
      <p:ext uri="{BB962C8B-B14F-4D97-AF65-F5344CB8AC3E}">
        <p14:creationId xmlns:p14="http://schemas.microsoft.com/office/powerpoint/2010/main" val="269731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Learning Objectives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2480441"/>
            <a:ext cx="9908627" cy="3395427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Show </a:t>
            </a:r>
            <a:r>
              <a:rPr lang="en-US" dirty="0"/>
              <a:t>how gifts in the business world may </a:t>
            </a:r>
            <a:r>
              <a:rPr lang="en-US" dirty="0" smtClean="0"/>
              <a:t>create conflicts </a:t>
            </a:r>
            <a:r>
              <a:rPr lang="en-US" dirty="0"/>
              <a:t>of interest.</a:t>
            </a:r>
          </a:p>
          <a:p>
            <a:r>
              <a:rPr lang="en-US" dirty="0" smtClean="0"/>
              <a:t>Delineate </a:t>
            </a:r>
            <a:r>
              <a:rPr lang="en-US" dirty="0"/>
              <a:t>standard practices for dealing with gifts.</a:t>
            </a:r>
          </a:p>
          <a:p>
            <a:r>
              <a:rPr lang="en-US" dirty="0" smtClean="0"/>
              <a:t>Consider </a:t>
            </a:r>
            <a:r>
              <a:rPr lang="en-US" dirty="0"/>
              <a:t>how receiving gifts connected with work </a:t>
            </a:r>
            <a:r>
              <a:rPr lang="en-US" dirty="0" smtClean="0"/>
              <a:t>may be </a:t>
            </a:r>
            <a:r>
              <a:rPr lang="en-US" dirty="0"/>
              <a:t>managed ethically.</a:t>
            </a:r>
          </a:p>
          <a:p>
            <a:r>
              <a:rPr lang="en-US" dirty="0" smtClean="0"/>
              <a:t>Define </a:t>
            </a:r>
            <a:r>
              <a:rPr lang="en-US" dirty="0"/>
              <a:t>bribes and kickbacks in relation to gifts.</a:t>
            </a:r>
          </a:p>
          <a:p>
            <a:r>
              <a:rPr lang="en-US" dirty="0" smtClean="0"/>
              <a:t>Show </a:t>
            </a:r>
            <a:r>
              <a:rPr lang="en-US" dirty="0"/>
              <a:t>how the ethics of bribes and kickbacks can </a:t>
            </a:r>
            <a:r>
              <a:rPr lang="en-US" dirty="0" smtClean="0"/>
              <a:t>be managed </a:t>
            </a:r>
            <a:r>
              <a:rPr lang="en-US" dirty="0"/>
              <a:t>inside the ethics of gifts</a:t>
            </a:r>
            <a:r>
              <a:rPr lang="en-US" dirty="0" smtClean="0"/>
              <a:t>.</a:t>
            </a:r>
          </a:p>
          <a:p>
            <a:r>
              <a:rPr lang="en-US" dirty="0" smtClean="0"/>
              <a:t>Elaborate </a:t>
            </a:r>
            <a:r>
              <a:rPr lang="en-US" dirty="0"/>
              <a:t>three standard responses to </a:t>
            </a:r>
            <a:r>
              <a:rPr lang="en-US" dirty="0" smtClean="0"/>
              <a:t>third-party obligations</a:t>
            </a:r>
            <a:r>
              <a:rPr lang="en-US" dirty="0"/>
              <a:t>.</a:t>
            </a:r>
          </a:p>
          <a:p>
            <a:r>
              <a:rPr lang="en-US" dirty="0" smtClean="0"/>
              <a:t>Define </a:t>
            </a:r>
            <a:r>
              <a:rPr lang="en-US" dirty="0"/>
              <a:t>whistle-blowing.</a:t>
            </a:r>
          </a:p>
          <a:p>
            <a:r>
              <a:rPr lang="en-US" dirty="0" smtClean="0"/>
              <a:t>Consider </a:t>
            </a:r>
            <a:r>
              <a:rPr lang="en-US" dirty="0"/>
              <a:t>justifications and requirements for whistleblowing</a:t>
            </a:r>
            <a:r>
              <a:rPr lang="en-US" dirty="0" smtClean="0"/>
              <a:t>.</a:t>
            </a:r>
          </a:p>
          <a:p>
            <a:r>
              <a:rPr lang="en-US" dirty="0"/>
              <a:t>Elaborate three degrees of company loyalty</a:t>
            </a:r>
            <a:r>
              <a:rPr lang="en-US" dirty="0" smtClean="0"/>
              <a:t>.</a:t>
            </a:r>
          </a:p>
          <a:p>
            <a:r>
              <a:rPr lang="en-US" dirty="0"/>
              <a:t>Consider ethical questions attached to several </a:t>
            </a:r>
            <a:r>
              <a:rPr lang="en-US" dirty="0" smtClean="0"/>
              <a:t>issues commonly </a:t>
            </a:r>
            <a:r>
              <a:rPr lang="en-US" dirty="0"/>
              <a:t>arising during the workday.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26024" y="5869802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554421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Taking Advantage of the Advantages: Gifts, </a:t>
            </a:r>
            <a:r>
              <a:rPr lang="en-US" b="1" dirty="0" smtClean="0"/>
              <a:t>Bribes, and </a:t>
            </a:r>
            <a:r>
              <a:rPr lang="en-US" b="1" dirty="0"/>
              <a:t>Kickbacks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In </a:t>
            </a:r>
            <a:r>
              <a:rPr lang="en-US" sz="2000" dirty="0"/>
              <a:t>certain contexts, gifts of significant value may </a:t>
            </a:r>
            <a:r>
              <a:rPr lang="en-US" sz="2000" dirty="0" smtClean="0"/>
              <a:t>be accepted </a:t>
            </a:r>
            <a:r>
              <a:rPr lang="en-US" sz="2000" dirty="0"/>
              <a:t>ethically, as long as they don’t </a:t>
            </a:r>
            <a:r>
              <a:rPr lang="en-US" sz="2000" dirty="0" smtClean="0"/>
              <a:t>corrupt professional </a:t>
            </a:r>
            <a:r>
              <a:rPr lang="en-US" sz="2000" dirty="0"/>
              <a:t>judgment.</a:t>
            </a:r>
          </a:p>
          <a:p>
            <a:r>
              <a:rPr lang="en-US" sz="2000" dirty="0" smtClean="0"/>
              <a:t>Bribes </a:t>
            </a:r>
            <a:r>
              <a:rPr lang="en-US" sz="2000" dirty="0"/>
              <a:t>and kickbacks can be managed ethically </a:t>
            </a:r>
            <a:r>
              <a:rPr lang="en-US" sz="2000" dirty="0" smtClean="0"/>
              <a:t>within the </a:t>
            </a:r>
            <a:r>
              <a:rPr lang="en-US" sz="2000" dirty="0"/>
              <a:t>framework constructed for gifts. Both bribes </a:t>
            </a:r>
            <a:r>
              <a:rPr lang="en-US" sz="2000" dirty="0" smtClean="0"/>
              <a:t>and kickbacks </a:t>
            </a:r>
            <a:r>
              <a:rPr lang="en-US" sz="2000" dirty="0"/>
              <a:t>function as gifts that do, in fact, corrupt </a:t>
            </a:r>
            <a:r>
              <a:rPr lang="en-US" sz="2000" dirty="0" smtClean="0"/>
              <a:t>an employee’s </a:t>
            </a:r>
            <a:r>
              <a:rPr lang="en-US" sz="2000" dirty="0"/>
              <a:t>professional judgment</a:t>
            </a:r>
            <a:r>
              <a:rPr lang="en-US" sz="2000" dirty="0" smtClean="0"/>
              <a:t>.</a:t>
            </a:r>
            <a:r>
              <a:rPr lang="en-US" sz="1800" dirty="0"/>
              <a:t> </a:t>
            </a:r>
            <a:endParaRPr lang="en-US" sz="1800" dirty="0" smtClean="0"/>
          </a:p>
          <a:p>
            <a:r>
              <a:rPr lang="en-US" sz="1800" dirty="0" smtClean="0"/>
              <a:t>Standard </a:t>
            </a:r>
            <a:r>
              <a:rPr lang="en-US" sz="1800" dirty="0"/>
              <a:t>practices for dealing with gifts include outright refusal, acceptance of gifts with only nominal value, acceptance in accord with industry practices, and good sense within a clearly understood situation.</a:t>
            </a:r>
          </a:p>
          <a:p>
            <a:endParaRPr lang="en-US" sz="1980" dirty="0"/>
          </a:p>
        </p:txBody>
      </p:sp>
      <p:sp>
        <p:nvSpPr>
          <p:cNvPr id="5" name="TextBox 4"/>
          <p:cNvSpPr txBox="1"/>
          <p:nvPr/>
        </p:nvSpPr>
        <p:spPr>
          <a:xfrm>
            <a:off x="3526024" y="5869802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4597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Transparency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2556932"/>
            <a:ext cx="9687909" cy="33189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Transparency manages the acceptance </a:t>
            </a:r>
            <a:r>
              <a:rPr lang="en-US" dirty="0"/>
              <a:t>of gifts by publicly recognizing their existence.</a:t>
            </a:r>
          </a:p>
          <a:p>
            <a:pPr marL="0" indent="0">
              <a:buNone/>
            </a:pPr>
            <a:r>
              <a:rPr lang="en-US" dirty="0" smtClean="0"/>
              <a:t>Gifts </a:t>
            </a:r>
            <a:r>
              <a:rPr lang="en-US" dirty="0"/>
              <a:t>may still </a:t>
            </a:r>
            <a:r>
              <a:rPr lang="en-US" dirty="0" smtClean="0"/>
              <a:t>influence his </a:t>
            </a:r>
            <a:r>
              <a:rPr lang="en-US" dirty="0"/>
              <a:t>judgment, but the fact that they’re public knowledge </a:t>
            </a:r>
            <a:r>
              <a:rPr lang="en-US" dirty="0" smtClean="0"/>
              <a:t>at least </a:t>
            </a:r>
            <a:r>
              <a:rPr lang="en-US" dirty="0"/>
              <a:t>removes the sense that he’s trying to get away </a:t>
            </a:r>
            <a:r>
              <a:rPr lang="en-US" dirty="0" smtClean="0"/>
              <a:t>with something</a:t>
            </a:r>
            <a:r>
              <a:rPr lang="en-US" dirty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26024" y="5869802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31157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Recusal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Recusal is </a:t>
            </a:r>
            <a:r>
              <a:rPr lang="en-US" dirty="0"/>
              <a:t>abstaining from taking part in </a:t>
            </a:r>
            <a:r>
              <a:rPr lang="en-US" dirty="0" smtClean="0"/>
              <a:t>decisions contaminated </a:t>
            </a:r>
            <a:r>
              <a:rPr lang="en-US" dirty="0"/>
              <a:t>by the appearance of a conflict of </a:t>
            </a:r>
            <a:r>
              <a:rPr lang="en-US" dirty="0" smtClean="0"/>
              <a:t>interest.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26024" y="5869802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6864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Organizational </a:t>
            </a:r>
            <a:r>
              <a:rPr lang="en-US" b="1" dirty="0" smtClean="0"/>
              <a:t>Codes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2" y="2550866"/>
            <a:ext cx="9601196" cy="33189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Organizational codes are </a:t>
            </a:r>
            <a:r>
              <a:rPr lang="en-US" dirty="0"/>
              <a:t>one of the theoretically easiest </a:t>
            </a:r>
            <a:r>
              <a:rPr lang="en-US" dirty="0" smtClean="0"/>
              <a:t>but also </a:t>
            </a:r>
            <a:r>
              <a:rPr lang="en-US" dirty="0"/>
              <a:t>one of the more practically difficult ways to handle </a:t>
            </a:r>
            <a:r>
              <a:rPr lang="en-US" dirty="0" smtClean="0"/>
              <a:t>gifts. The </a:t>
            </a:r>
            <a:r>
              <a:rPr lang="en-US" dirty="0"/>
              <a:t>advantage of a code is that it can provide </a:t>
            </a:r>
            <a:r>
              <a:rPr lang="en-US" dirty="0" smtClean="0"/>
              <a:t>direct responses </a:t>
            </a:r>
            <a:r>
              <a:rPr lang="en-US" dirty="0"/>
              <a:t>for employees trying to decide whether they </a:t>
            </a:r>
            <a:r>
              <a:rPr lang="en-US" dirty="0" smtClean="0"/>
              <a:t>can accept </a:t>
            </a:r>
            <a:r>
              <a:rPr lang="en-US" dirty="0"/>
              <a:t>a gift.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In </a:t>
            </a:r>
            <a:r>
              <a:rPr lang="en-US" dirty="0"/>
              <a:t>Oregon, for example, legislators </a:t>
            </a:r>
            <a:r>
              <a:rPr lang="en-US" dirty="0" smtClean="0"/>
              <a:t>are prohibited </a:t>
            </a:r>
            <a:r>
              <a:rPr lang="en-US" dirty="0"/>
              <a:t>from accepting gifts valued at more than </a:t>
            </a:r>
            <a:r>
              <a:rPr lang="en-US" dirty="0" smtClean="0"/>
              <a:t>fifty dollars</a:t>
            </a:r>
            <a:r>
              <a:rPr lang="en-US" dirty="0"/>
              <a:t>. Assuming the code is reasonable—and in this case </a:t>
            </a:r>
            <a:r>
              <a:rPr lang="en-US" dirty="0" smtClean="0"/>
              <a:t>it was </a:t>
            </a:r>
            <a:r>
              <a:rPr lang="en-US" dirty="0"/>
              <a:t>judged so by the state’s supreme court—legislators </a:t>
            </a:r>
            <a:r>
              <a:rPr lang="en-US" dirty="0" smtClean="0"/>
              <a:t>may assert </a:t>
            </a:r>
            <a:r>
              <a:rPr lang="en-US" dirty="0"/>
              <a:t>that by implication accepting a gift valued under </a:t>
            </a:r>
            <a:r>
              <a:rPr lang="en-US" dirty="0" smtClean="0"/>
              <a:t>that amount </a:t>
            </a:r>
            <a:r>
              <a:rPr lang="en-US" dirty="0"/>
              <a:t>is, in fact, ethical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26024" y="5869802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3645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Third-Party Obligations: Tattling, Reporting, </a:t>
            </a:r>
            <a:r>
              <a:rPr lang="en-US" b="1" dirty="0" smtClean="0"/>
              <a:t>and Whistle-Blowing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2556932"/>
            <a:ext cx="9601197" cy="33189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Third-party obligations arise when you know </a:t>
            </a:r>
            <a:r>
              <a:rPr lang="en-US" dirty="0" smtClean="0"/>
              <a:t>of wrongdoing </a:t>
            </a:r>
            <a:r>
              <a:rPr lang="en-US" dirty="0"/>
              <a:t>by an organization or by individuals </a:t>
            </a:r>
            <a:r>
              <a:rPr lang="en-US" dirty="0" smtClean="0"/>
              <a:t>within it</a:t>
            </a:r>
            <a:r>
              <a:rPr lang="en-US" dirty="0"/>
              <a:t>, and though you aren’t directly at fault, you’re in </a:t>
            </a:r>
            <a:r>
              <a:rPr lang="en-US" dirty="0" smtClean="0"/>
              <a:t>a position </a:t>
            </a:r>
            <a:r>
              <a:rPr lang="en-US" dirty="0"/>
              <a:t>to correct the problem.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526024" y="5869802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465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Reporting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Responses to third-party obligations include </a:t>
            </a:r>
            <a:r>
              <a:rPr lang="en-US" dirty="0" smtClean="0"/>
              <a:t>reporting the </a:t>
            </a:r>
            <a:r>
              <a:rPr lang="en-US" dirty="0"/>
              <a:t>problem inside the organization for correction </a:t>
            </a:r>
            <a:r>
              <a:rPr lang="en-US" dirty="0" smtClean="0"/>
              <a:t>and publicizing </a:t>
            </a:r>
            <a:r>
              <a:rPr lang="en-US" dirty="0"/>
              <a:t>the problem, also known as whistle-blowing.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26024" y="5869802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65780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Whistle-Blowing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2" y="2418432"/>
            <a:ext cx="9601196" cy="34513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W</a:t>
            </a:r>
            <a:r>
              <a:rPr lang="en-US" dirty="0" smtClean="0"/>
              <a:t>histle-blowing </a:t>
            </a:r>
            <a:r>
              <a:rPr lang="en-US" dirty="0"/>
              <a:t>harms the </a:t>
            </a:r>
            <a:r>
              <a:rPr lang="en-US" dirty="0" smtClean="0"/>
              <a:t>organization, employees </a:t>
            </a:r>
            <a:r>
              <a:rPr lang="en-US" dirty="0"/>
              <a:t>must take into account their responsibility </a:t>
            </a:r>
            <a:r>
              <a:rPr lang="en-US" dirty="0" smtClean="0"/>
              <a:t>to defend </a:t>
            </a:r>
            <a:r>
              <a:rPr lang="en-US" dirty="0"/>
              <a:t>the organization’s interests before </a:t>
            </a:r>
            <a:r>
              <a:rPr lang="en-US" dirty="0" smtClean="0"/>
              <a:t>publicly decrying </a:t>
            </a:r>
            <a:r>
              <a:rPr lang="en-US" dirty="0"/>
              <a:t>the </a:t>
            </a:r>
            <a:r>
              <a:rPr lang="en-US" dirty="0" smtClean="0"/>
              <a:t>wrongdoing.</a:t>
            </a:r>
          </a:p>
          <a:p>
            <a:pPr marL="0" indent="0">
              <a:buNone/>
            </a:pPr>
            <a:r>
              <a:rPr lang="en-US" dirty="0" smtClean="0"/>
              <a:t>In </a:t>
            </a:r>
            <a:r>
              <a:rPr lang="en-US" dirty="0"/>
              <a:t>some cases whistle-blowing is not justified, in some </a:t>
            </a:r>
            <a:r>
              <a:rPr lang="en-US" dirty="0" smtClean="0"/>
              <a:t>it is</a:t>
            </a:r>
            <a:r>
              <a:rPr lang="en-US" dirty="0"/>
              <a:t>, and in some extreme cases, whistle-blowing may </a:t>
            </a:r>
            <a:r>
              <a:rPr lang="en-US" dirty="0" smtClean="0"/>
              <a:t>be ethically </a:t>
            </a:r>
            <a:r>
              <a:rPr lang="en-US" dirty="0"/>
              <a:t>required.</a:t>
            </a:r>
          </a:p>
          <a:p>
            <a:pPr marL="0" indent="0">
              <a:buNone/>
            </a:pPr>
            <a:r>
              <a:rPr lang="en-US" dirty="0" smtClean="0"/>
              <a:t>In </a:t>
            </a:r>
            <a:r>
              <a:rPr lang="en-US" dirty="0"/>
              <a:t>practical terms, whistle-blowing can be </a:t>
            </a:r>
            <a:r>
              <a:rPr lang="en-US" dirty="0" smtClean="0"/>
              <a:t>devastating for </a:t>
            </a:r>
            <a:r>
              <a:rPr lang="en-US" dirty="0"/>
              <a:t>the employee.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26024" y="5869802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6646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6035</TotalTime>
  <Words>1255</Words>
  <Application>Microsoft Office PowerPoint</Application>
  <PresentationFormat>Widescreen</PresentationFormat>
  <Paragraphs>82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Garamond</vt:lpstr>
      <vt:lpstr>Organic</vt:lpstr>
      <vt:lpstr>Chapter 7</vt:lpstr>
      <vt:lpstr>Learning Objectives</vt:lpstr>
      <vt:lpstr>Taking Advantage of the Advantages: Gifts, Bribes, and Kickbacks</vt:lpstr>
      <vt:lpstr>Transparency</vt:lpstr>
      <vt:lpstr>Recusal</vt:lpstr>
      <vt:lpstr>Organizational Codes</vt:lpstr>
      <vt:lpstr>Third-Party Obligations: Tattling, Reporting, and Whistle-Blowing</vt:lpstr>
      <vt:lpstr>Reporting</vt:lpstr>
      <vt:lpstr>Whistle-Blowing</vt:lpstr>
      <vt:lpstr>Company Loyalty</vt:lpstr>
      <vt:lpstr>Three Degrees of Loyalty</vt:lpstr>
      <vt:lpstr>Bringing the Office Home: High-Stress Work</vt:lpstr>
      <vt:lpstr>Test Your Knowledge</vt:lpstr>
      <vt:lpstr>Case Study</vt:lpstr>
      <vt:lpstr>Case Study Questions</vt:lpstr>
      <vt:lpstr>Case Study Questions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</dc:title>
  <dc:creator>Bergen Eskildsen</dc:creator>
  <cp:lastModifiedBy>Joe Light</cp:lastModifiedBy>
  <cp:revision>69</cp:revision>
  <dcterms:created xsi:type="dcterms:W3CDTF">2016-06-14T20:06:50Z</dcterms:created>
  <dcterms:modified xsi:type="dcterms:W3CDTF">2016-06-29T22:11:46Z</dcterms:modified>
</cp:coreProperties>
</file>